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018" r:id="rId1"/>
  </p:sld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9" d="100"/>
          <a:sy n="69" d="100"/>
        </p:scale>
        <p:origin x="78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4AAD347D-5ACD-4C99-B74B-A9C85AD731AF}" type="datetimeFigureOut">
              <a:rPr lang="en-US" smtClean="0"/>
              <a:t>11/7/2025</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02111984F565}" type="slidenum">
              <a:rPr lang="en-US" smtClean="0"/>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079992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50133042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5878878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349260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1225761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2927089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603674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866657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0351149"/>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65749208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164663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90260993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11/7/2025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796414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11/7/2025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9366043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11/7/2025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2619786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7333639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96543347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AAD347D-5ACD-4C99-B74B-A9C85AD731AF}" type="datetimeFigureOut">
              <a:rPr lang="en-US" smtClean="0"/>
              <a:t>11/7/2025</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049051632"/>
      </p:ext>
    </p:extLst>
  </p:cSld>
  <p:clrMap bg1="lt1" tx1="dk1" bg2="lt2" tx2="dk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 id="2147484030" r:id="rId12"/>
    <p:sldLayoutId id="2147484031" r:id="rId13"/>
    <p:sldLayoutId id="2147484032" r:id="rId14"/>
    <p:sldLayoutId id="2147484033" r:id="rId15"/>
    <p:sldLayoutId id="2147484034" r:id="rId16"/>
    <p:sldLayoutId id="2147484035" r:id="rId17"/>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krrishnakakarla@g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79396" y="2346063"/>
            <a:ext cx="9356118" cy="2165873"/>
          </a:xfrm>
          <a:noFill/>
        </p:spPr>
        <p:txBody>
          <a:bodyPr>
            <a:normAutofit lnSpcReduction="10000"/>
          </a:bodyPr>
          <a:lstStyle/>
          <a:p>
            <a:r>
              <a:rPr lang="en-US" b="1" dirty="0">
                <a:solidFill>
                  <a:srgbClr val="C00000"/>
                </a:solidFill>
                <a:latin typeface="Times New Roman" panose="02020603050405020304" pitchFamily="18" charset="0"/>
                <a:cs typeface="Times New Roman" panose="02020603050405020304" pitchFamily="18" charset="0"/>
              </a:rPr>
              <a:t>LEAD SCORING CASE STUDY</a:t>
            </a:r>
          </a:p>
          <a:p>
            <a:endParaRPr lang="en-US" b="1" dirty="0">
              <a:solidFill>
                <a:srgbClr val="C00000"/>
              </a:solidFill>
              <a:latin typeface="Times New Roman" panose="02020603050405020304" pitchFamily="18" charset="0"/>
              <a:cs typeface="Times New Roman" panose="02020603050405020304" pitchFamily="18" charset="0"/>
            </a:endParaRPr>
          </a:p>
          <a:p>
            <a:endParaRPr lang="en-US" b="1" dirty="0">
              <a:solidFill>
                <a:srgbClr val="C00000"/>
              </a:solidFill>
              <a:latin typeface="Times New Roman" panose="02020603050405020304" pitchFamily="18" charset="0"/>
              <a:cs typeface="Times New Roman" panose="02020603050405020304" pitchFamily="18" charset="0"/>
            </a:endParaRPr>
          </a:p>
          <a:p>
            <a:pPr algn="r"/>
            <a:r>
              <a:rPr lang="en-US" b="1" dirty="0">
                <a:solidFill>
                  <a:srgbClr val="C00000"/>
                </a:solidFill>
                <a:latin typeface="Times New Roman" panose="02020603050405020304" pitchFamily="18" charset="0"/>
                <a:cs typeface="Times New Roman" panose="02020603050405020304" pitchFamily="18" charset="0"/>
              </a:rPr>
              <a:t>SUBMITTED BY:-</a:t>
            </a:r>
            <a:r>
              <a:rPr lang="en-US" dirty="0">
                <a:solidFill>
                  <a:srgbClr val="C00000"/>
                </a:solidFill>
                <a:latin typeface="Times New Roman" panose="02020603050405020304" pitchFamily="18" charset="0"/>
                <a:cs typeface="Times New Roman" panose="02020603050405020304" pitchFamily="18" charset="0"/>
              </a:rPr>
              <a:t> KRISHNA VAMSI KAKARLA</a:t>
            </a:r>
          </a:p>
          <a:p>
            <a:pPr algn="r"/>
            <a:r>
              <a:rPr lang="en-US" b="1" dirty="0">
                <a:solidFill>
                  <a:srgbClr val="C00000"/>
                </a:solidFill>
                <a:latin typeface="Times New Roman" panose="02020603050405020304" pitchFamily="18" charset="0"/>
                <a:cs typeface="Times New Roman" panose="02020603050405020304" pitchFamily="18" charset="0"/>
              </a:rPr>
              <a:t>EMAIL:- </a:t>
            </a:r>
            <a:r>
              <a:rPr lang="en-US" b="1" dirty="0">
                <a:solidFill>
                  <a:srgbClr val="C00000"/>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GMAIL</a:t>
            </a:r>
            <a:r>
              <a:rPr lang="en-US" b="1" dirty="0">
                <a:solidFill>
                  <a:srgbClr val="C00000"/>
                </a:solidFill>
                <a:latin typeface="Times New Roman" panose="02020603050405020304" pitchFamily="18" charset="0"/>
                <a:cs typeface="Times New Roman" panose="02020603050405020304" pitchFamily="18" charset="0"/>
              </a:rPr>
              <a:t> </a:t>
            </a:r>
            <a:endParaRPr lang="en-IN" b="1" dirty="0">
              <a:solidFill>
                <a:srgbClr val="C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59715" y="298450"/>
            <a:ext cx="11823700" cy="1906905"/>
          </a:xfrm>
          <a:prstGeom prst="rect">
            <a:avLst/>
          </a:prstGeom>
        </p:spPr>
        <p:txBody>
          <a:bodyPr wrap="square">
            <a:spAutoFit/>
          </a:bodyPr>
          <a:lstStyle/>
          <a:p>
            <a:pPr algn="l">
              <a:buClrTx/>
              <a:buSzTx/>
              <a:buFontTx/>
            </a:pPr>
            <a:r>
              <a:rPr lang="en-IN" sz="2000" b="1" u="sng" dirty="0">
                <a:solidFill>
                  <a:srgbClr val="C00000"/>
                </a:solidFill>
                <a:effectLst>
                  <a:outerShdw blurRad="38100" dist="38100" dir="2700000" algn="tl">
                    <a:srgbClr val="000000">
                      <a:alpha val="43137"/>
                    </a:srgbClr>
                  </a:outerShdw>
                </a:effectLst>
                <a:latin typeface="SerpentineEF" charset="0"/>
                <a:cs typeface="SerpentineEF" charset="0"/>
              </a:rPr>
              <a:t>MODEL EVALUATION</a:t>
            </a:r>
          </a:p>
          <a:p>
            <a:pPr algn="l">
              <a:buClrTx/>
              <a:buSzTx/>
              <a:buFontTx/>
            </a:pPr>
            <a:r>
              <a:rPr lang="en-IN" sz="2000" b="1"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rPr>
              <a:t>ROC CURVE</a:t>
            </a:r>
          </a:p>
          <a:p>
            <a:pPr algn="l">
              <a:buClrTx/>
              <a:buSzTx/>
              <a:buFontTx/>
            </a:pPr>
            <a:r>
              <a:rPr lang="en-IN" sz="2000" b="1"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rPr>
              <a:t> 0.42 IS THE TRADEOFF BETWEEN PRECISION AND RECALL THUS WE CAN TO CONSIDER ANY PROSPECT LEAD WITH CONVERSION PROBABILITY HIGHER</a:t>
            </a:r>
          </a:p>
          <a:p>
            <a:pPr algn="l">
              <a:buClrTx/>
              <a:buSzTx/>
              <a:buFontTx/>
            </a:pPr>
            <a:r>
              <a:rPr lang="en-IN" sz="2000" b="1"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rPr>
              <a:t> TO BE A HOT LEAD</a:t>
            </a:r>
          </a:p>
          <a:p>
            <a:endParaRPr lang="en-IN"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8002" t="36923" r="51485" b="22872"/>
          <a:stretch>
            <a:fillRect/>
          </a:stretch>
        </p:blipFill>
        <p:spPr>
          <a:xfrm>
            <a:off x="506994" y="2175127"/>
            <a:ext cx="4949044" cy="3795728"/>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51755" t="36004" r="15842" b="22713"/>
          <a:stretch>
            <a:fillRect/>
          </a:stretch>
        </p:blipFill>
        <p:spPr>
          <a:xfrm>
            <a:off x="5957181" y="2175127"/>
            <a:ext cx="5422690" cy="388626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603564" y="633649"/>
            <a:ext cx="9889402" cy="6154420"/>
          </a:xfrm>
          <a:prstGeom prst="rect">
            <a:avLst/>
          </a:prstGeom>
        </p:spPr>
        <p:txBody>
          <a:bodyPr wrap="square">
            <a:spAutoFit/>
          </a:bodyPr>
          <a:lstStyle/>
          <a:p>
            <a:r>
              <a:rPr lang="en-IN" sz="2000" b="1" u="sng" dirty="0">
                <a:solidFill>
                  <a:srgbClr val="C00000"/>
                </a:solidFill>
                <a:effectLst>
                  <a:outerShdw blurRad="38100" dist="38100" dir="2700000" algn="tl">
                    <a:srgbClr val="000000">
                      <a:alpha val="43137"/>
                    </a:srgbClr>
                  </a:outerShdw>
                </a:effectLst>
                <a:latin typeface="SerpentineEF" charset="0"/>
                <a:cs typeface="SerpentineEF" charset="0"/>
              </a:rPr>
              <a:t>OBSERVATIONS</a:t>
            </a:r>
            <a:endParaRPr lang="en-IN" b="1" u="sng"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endParaRPr lang="en-IN" b="1" u="sng"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IN" dirty="0">
              <a:solidFill>
                <a:srgbClr val="C00000"/>
              </a:solidFill>
              <a:latin typeface="Times New Roman" panose="02020603050405020304" pitchFamily="18" charset="0"/>
              <a:cs typeface="Times New Roman" panose="02020603050405020304" pitchFamily="18" charset="0"/>
            </a:endParaRPr>
          </a:p>
          <a:p>
            <a:pPr marL="342900" indent="-342900" algn="l">
              <a:buClrTx/>
              <a:buSzTx/>
              <a:buFont typeface="Wingdings" panose="05000000000000000000" charset="0"/>
              <a:buChar char="v"/>
            </a:pPr>
            <a:r>
              <a:rPr lang="en-IN" sz="2000" b="1"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rPr>
              <a:t>TRAINDATA: ACCURACY: 80% </a:t>
            </a:r>
          </a:p>
          <a:p>
            <a:pPr marL="342900" indent="-342900" algn="l">
              <a:buClrTx/>
              <a:buSzTx/>
              <a:buFont typeface="Wingdings" panose="05000000000000000000" charset="0"/>
              <a:buChar char="v"/>
            </a:pPr>
            <a:r>
              <a:rPr lang="en-IN" sz="2000" b="1"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rPr>
              <a:t>SENSITIVITY: 77%</a:t>
            </a:r>
          </a:p>
          <a:p>
            <a:pPr marL="342900" indent="-342900" algn="l">
              <a:buClrTx/>
              <a:buSzTx/>
              <a:buFont typeface="Wingdings" panose="05000000000000000000" charset="0"/>
              <a:buChar char="v"/>
            </a:pPr>
            <a:r>
              <a:rPr lang="en-IN" sz="2000" b="1"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rPr>
              <a:t>SPECIFICITY: 80% </a:t>
            </a:r>
          </a:p>
          <a:p>
            <a:pPr marL="342900" indent="-342900" algn="l">
              <a:buClrTx/>
              <a:buSzTx/>
              <a:buFont typeface="Wingdings" panose="05000000000000000000" charset="0"/>
              <a:buChar char="v"/>
            </a:pPr>
            <a:r>
              <a:rPr lang="en-IN" sz="2000" b="1"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rPr>
              <a:t>TESTDATA: </a:t>
            </a:r>
          </a:p>
          <a:p>
            <a:pPr marL="342900" indent="-342900" algn="l">
              <a:buClrTx/>
              <a:buSzTx/>
              <a:buFont typeface="Wingdings" panose="05000000000000000000" charset="0"/>
              <a:buChar char="v"/>
            </a:pPr>
            <a:r>
              <a:rPr lang="en-IN" sz="2000" b="1"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rPr>
              <a:t>ACCURACY: 80%</a:t>
            </a:r>
          </a:p>
          <a:p>
            <a:pPr marL="342900" indent="-342900" algn="l">
              <a:buClrTx/>
              <a:buSzTx/>
              <a:buFont typeface="Wingdings" panose="05000000000000000000" charset="0"/>
              <a:buChar char="v"/>
            </a:pPr>
            <a:r>
              <a:rPr lang="en-IN" sz="2000" b="1"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rPr>
              <a:t>SENSITIVITY: 77% </a:t>
            </a:r>
          </a:p>
          <a:p>
            <a:pPr marL="342900" indent="-342900" algn="l">
              <a:buClrTx/>
              <a:buSzTx/>
              <a:buFont typeface="Wingdings" panose="05000000000000000000" charset="0"/>
              <a:buChar char="v"/>
            </a:pPr>
            <a:r>
              <a:rPr lang="en-IN" sz="2000" b="1"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rPr>
              <a:t>SPECIFICITY: 80%</a:t>
            </a:r>
          </a:p>
          <a:p>
            <a:pPr marL="342900" indent="-342900" algn="l">
              <a:buClrTx/>
              <a:buSzTx/>
              <a:buFont typeface="Wingdings" panose="05000000000000000000" charset="0"/>
              <a:buChar char="v"/>
            </a:pPr>
            <a:r>
              <a:rPr lang="en-IN" sz="2000" b="1"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rPr>
              <a:t>FINALFEATURESLIST: </a:t>
            </a:r>
          </a:p>
          <a:p>
            <a:pPr marL="342900" indent="-342900" algn="l">
              <a:buClrTx/>
              <a:buSzTx/>
              <a:buFont typeface="Wingdings" panose="05000000000000000000" charset="0"/>
              <a:buChar char="v"/>
            </a:pPr>
            <a:r>
              <a:rPr lang="en-IN" sz="2000" b="1"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rPr>
              <a:t>LEADSOURCE_OLARKCHAT</a:t>
            </a:r>
          </a:p>
          <a:p>
            <a:pPr marL="342900" indent="-342900" algn="l">
              <a:buClrTx/>
              <a:buSzTx/>
              <a:buFont typeface="Wingdings" panose="05000000000000000000" charset="0"/>
              <a:buChar char="v"/>
            </a:pPr>
            <a:r>
              <a:rPr lang="en-IN" sz="2000" b="1"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rPr>
              <a:t>SPECIALIZATION_OTHERS</a:t>
            </a:r>
          </a:p>
          <a:p>
            <a:pPr marL="342900" indent="-342900" algn="l">
              <a:buClrTx/>
              <a:buSzTx/>
              <a:buFont typeface="Wingdings" panose="05000000000000000000" charset="0"/>
              <a:buChar char="v"/>
            </a:pPr>
            <a:r>
              <a:rPr lang="en-IN" sz="2000" b="1"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rPr>
              <a:t>LEADORIGIN_LEADADDFORM</a:t>
            </a:r>
          </a:p>
          <a:p>
            <a:pPr marL="342900" indent="-342900" algn="l">
              <a:buClrTx/>
              <a:buSzTx/>
              <a:buFont typeface="Wingdings" panose="05000000000000000000" charset="0"/>
              <a:buChar char="v"/>
            </a:pPr>
            <a:r>
              <a:rPr lang="en-IN" sz="2000" b="1"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rPr>
              <a:t>LEADSOURCE_WELINGAKWEBSITE</a:t>
            </a:r>
          </a:p>
          <a:p>
            <a:pPr marL="342900" indent="-342900" algn="l">
              <a:buClrTx/>
              <a:buSzTx/>
              <a:buFont typeface="Wingdings" panose="05000000000000000000" charset="0"/>
              <a:buChar char="v"/>
            </a:pPr>
            <a:r>
              <a:rPr lang="en-IN" sz="2000" b="1"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rPr>
              <a:t>TOTALTIMESPENTONWEBSITE</a:t>
            </a:r>
          </a:p>
          <a:p>
            <a:pPr marL="342900" indent="-342900" algn="l">
              <a:buClrTx/>
              <a:buSzTx/>
              <a:buFont typeface="Wingdings" panose="05000000000000000000" charset="0"/>
              <a:buChar char="v"/>
            </a:pPr>
            <a:r>
              <a:rPr lang="en-IN" sz="2000" b="1"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rPr>
              <a:t>LEADORIGIN_LANDINGPAGESUBMISSION</a:t>
            </a:r>
          </a:p>
          <a:p>
            <a:pPr marL="342900" indent="-342900" algn="l">
              <a:buClrTx/>
              <a:buSzTx/>
              <a:buFont typeface="Wingdings" panose="05000000000000000000" charset="0"/>
              <a:buChar char="v"/>
            </a:pPr>
            <a:r>
              <a:rPr lang="en-IN" sz="2000" b="1"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rPr>
              <a:t>WHAT ISYOURCURRENTOCCUPATION_WORKINGPROFESSIONALS</a:t>
            </a:r>
          </a:p>
          <a:p>
            <a:pPr marL="342900" indent="-342900" algn="l">
              <a:buClrTx/>
              <a:buSzTx/>
              <a:buFont typeface="Wingdings" panose="05000000000000000000" charset="0"/>
              <a:buChar char="v"/>
            </a:pPr>
            <a:r>
              <a:rPr lang="en-IN" sz="2000" b="1"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rPr>
              <a:t>DONOTEMAIL</a:t>
            </a:r>
          </a:p>
          <a:p>
            <a:pPr marL="285750" indent="-285750">
              <a:buFont typeface="Wingdings" panose="05000000000000000000" pitchFamily="2" charset="2"/>
              <a:buChar char="Ø"/>
            </a:pP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24040" y="908540"/>
            <a:ext cx="11258359" cy="3724096"/>
          </a:xfrm>
          <a:prstGeom prst="rect">
            <a:avLst/>
          </a:prstGeom>
        </p:spPr>
        <p:txBody>
          <a:bodyPr wrap="square">
            <a:spAutoFit/>
          </a:bodyPr>
          <a:lstStyle/>
          <a:p>
            <a:r>
              <a:rPr lang="en-IN" sz="2000" b="1" u="sng" dirty="0">
                <a:solidFill>
                  <a:srgbClr val="C00000"/>
                </a:solidFill>
                <a:effectLst>
                  <a:outerShdw blurRad="38100" dist="38100" dir="2700000" algn="tl">
                    <a:srgbClr val="000000">
                      <a:alpha val="43137"/>
                    </a:srgbClr>
                  </a:outerShdw>
                </a:effectLst>
                <a:latin typeface="SerpentineEF" charset="0"/>
                <a:cs typeface="SerpentineEF" charset="0"/>
              </a:rPr>
              <a:t>CONCLUSION</a:t>
            </a:r>
            <a:endParaRPr lang="en-IN" b="1" u="sng"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endParaRPr lang="en-US" b="1" u="sng"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endParaRPr lang="en-US" b="1" u="sng"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indent="0" algn="l">
              <a:buClrTx/>
              <a:buSzTx/>
              <a:buNone/>
            </a:pPr>
            <a:r>
              <a:rPr lang="en-IN" sz="2000" b="1"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rPr>
              <a:t>❖WE SEE THAT THE CONVERSION RATE IS 30-35% (CLOSE TO AVERAGE) FOR API AND</a:t>
            </a:r>
          </a:p>
          <a:p>
            <a:pPr indent="0" algn="l">
              <a:buClrTx/>
              <a:buSzTx/>
              <a:buNone/>
            </a:pPr>
            <a:r>
              <a:rPr lang="en-IN" sz="2000" b="1"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rPr>
              <a:t> LANDING PAGE SUBMISSION. BUT VERY LOW FOR LEAD ADD FORM AND LEAD IMPORT. </a:t>
            </a:r>
          </a:p>
          <a:p>
            <a:pPr indent="0" algn="l">
              <a:buClrTx/>
              <a:buSzTx/>
              <a:buNone/>
            </a:pPr>
            <a:r>
              <a:rPr lang="en-IN" sz="2000" b="1"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rPr>
              <a:t>THEREFORE WE CAN INTERVENE THAT WE NEED TO FOCUS MORE ON THE LEADS ORIGINATED</a:t>
            </a:r>
          </a:p>
          <a:p>
            <a:pPr indent="0" algn="l">
              <a:buClrTx/>
              <a:buSzTx/>
              <a:buNone/>
            </a:pPr>
            <a:r>
              <a:rPr lang="en-IN" sz="2000" b="1"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rPr>
              <a:t> FROM API AND LANDING PAGE SUBMISSION.</a:t>
            </a:r>
          </a:p>
          <a:p>
            <a:pPr indent="0" algn="l">
              <a:buClrTx/>
              <a:buSzTx/>
              <a:buNone/>
            </a:pPr>
            <a:r>
              <a:rPr lang="en-IN" sz="2000" b="1"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rPr>
              <a:t>❖WE SEE MAX NUMBER OF LEADS ARE GENERATED BY GOOGLE / DIRECT TRAFFIC. MAX</a:t>
            </a:r>
          </a:p>
          <a:p>
            <a:pPr indent="0" algn="l">
              <a:buClrTx/>
              <a:buSzTx/>
              <a:buNone/>
            </a:pPr>
            <a:r>
              <a:rPr lang="en-IN" sz="2000" b="1"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rPr>
              <a:t> CONVERSION RATIO IS BY REFERENCE AND WELINGAK WEBSITE.</a:t>
            </a:r>
          </a:p>
          <a:p>
            <a:pPr indent="0" algn="l">
              <a:buClrTx/>
              <a:buSzTx/>
              <a:buNone/>
            </a:pPr>
            <a:r>
              <a:rPr lang="en-IN" sz="2000" b="1"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rPr>
              <a:t>❖LEADS WHO SPENT MORE TIME ON WEBSITE , MORE LIKELY TO CONVERT.</a:t>
            </a:r>
          </a:p>
          <a:p>
            <a:pPr indent="0" algn="l">
              <a:buClrTx/>
              <a:buSzTx/>
              <a:buNone/>
            </a:pPr>
            <a:r>
              <a:rPr lang="en-IN" sz="2000" b="1"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rPr>
              <a:t> ❖MOST COMMON LAST ACTIVITY IS EMAIL OPENED. HIGHEST RATE = SMS SENT. MAX ARE</a:t>
            </a:r>
          </a:p>
          <a:p>
            <a:pPr indent="0" algn="l">
              <a:buClrTx/>
              <a:buSzTx/>
              <a:buNone/>
            </a:pPr>
            <a:r>
              <a:rPr lang="en-IN" sz="2000" b="1"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rPr>
              <a:t> UNEMPLOYED. MAX CONVERSION WITH WORKING PROFESSIONAL.</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466820" y="2487958"/>
            <a:ext cx="11258359" cy="1107996"/>
          </a:xfrm>
          <a:prstGeom prst="rect">
            <a:avLst/>
          </a:prstGeom>
        </p:spPr>
        <p:txBody>
          <a:bodyPr wrap="square">
            <a:spAutoFit/>
          </a:bodyPr>
          <a:lstStyle/>
          <a:p>
            <a:pPr algn="ctr"/>
            <a:r>
              <a:rPr lang="en-US" sz="6600" b="1" u="sng" dirty="0">
                <a:solidFill>
                  <a:srgbClr val="C00000"/>
                </a:solidFill>
                <a:effectLst>
                  <a:outerShdw blurRad="38100" dist="38100" dir="2700000" algn="tl">
                    <a:srgbClr val="000000">
                      <a:alpha val="43137"/>
                    </a:srgbClr>
                  </a:outerShdw>
                </a:effectLst>
                <a:latin typeface="SerpentineEF" charset="0"/>
                <a:cs typeface="SerpentineEF" charset="0"/>
              </a:rPr>
              <a:t>THE END</a:t>
            </a:r>
            <a:endParaRPr lang="en-IN" sz="6600" b="1"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endParaRPr>
          </a:p>
        </p:txBody>
      </p:sp>
    </p:spTree>
    <p:extLst>
      <p:ext uri="{BB962C8B-B14F-4D97-AF65-F5344CB8AC3E}">
        <p14:creationId xmlns:p14="http://schemas.microsoft.com/office/powerpoint/2010/main" val="2476150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660900" y="1334425"/>
            <a:ext cx="9868279" cy="4677410"/>
          </a:xfrm>
          <a:prstGeom prst="rect">
            <a:avLst/>
          </a:prstGeom>
        </p:spPr>
        <p:txBody>
          <a:bodyPr wrap="square">
            <a:spAutoFit/>
          </a:bodyPr>
          <a:lstStyle/>
          <a:p>
            <a:r>
              <a:rPr lang="en-IN" sz="2000" b="1" u="sng" dirty="0">
                <a:solidFill>
                  <a:srgbClr val="C00000"/>
                </a:solidFill>
                <a:effectLst>
                  <a:outerShdw blurRad="38100" dist="38100" dir="2700000" algn="tl">
                    <a:srgbClr val="000000">
                      <a:alpha val="43137"/>
                    </a:srgbClr>
                  </a:outerShdw>
                </a:effectLst>
                <a:latin typeface="SerpentineEF" charset="0"/>
                <a:cs typeface="SerpentineEF" charset="0"/>
              </a:rPr>
              <a:t>Contents</a:t>
            </a:r>
            <a:endParaRPr lang="en-IN" sz="2000" b="1" u="sng"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endParaRPr lang="en-IN" dirty="0">
              <a:solidFill>
                <a:srgbClr val="C00000"/>
              </a:solidFill>
              <a:latin typeface="Times New Roman" panose="02020603050405020304" pitchFamily="18" charset="0"/>
              <a:cs typeface="Times New Roman" panose="02020603050405020304" pitchFamily="18" charset="0"/>
            </a:endParaRPr>
          </a:p>
          <a:p>
            <a:pPr algn="l">
              <a:buClrTx/>
              <a:buSzTx/>
              <a:buFontTx/>
            </a:pPr>
            <a:r>
              <a:rPr lang="en-US" altLang="en-IN" sz="2000" b="1" u="sng"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rPr>
              <a:t>1. </a:t>
            </a:r>
            <a:r>
              <a:rPr lang="en-IN" sz="2000" b="1" u="sng"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rPr>
              <a:t>Problem statement</a:t>
            </a:r>
          </a:p>
          <a:p>
            <a:pPr algn="l">
              <a:buClrTx/>
              <a:buSzTx/>
              <a:buFontTx/>
            </a:pPr>
            <a:endParaRPr lang="en-IN" sz="2000" b="1" u="sng"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endParaRPr>
          </a:p>
          <a:p>
            <a:pPr algn="l">
              <a:buClrTx/>
              <a:buSzTx/>
              <a:buFontTx/>
            </a:pPr>
            <a:r>
              <a:rPr lang="en-IN" sz="2000" b="1" u="sng"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rPr>
              <a:t>2. Problem approach</a:t>
            </a:r>
          </a:p>
          <a:p>
            <a:pPr algn="l">
              <a:buClrTx/>
              <a:buSzTx/>
              <a:buFontTx/>
            </a:pPr>
            <a:endParaRPr lang="en-IN" sz="2000" b="1" u="sng"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endParaRPr>
          </a:p>
          <a:p>
            <a:pPr algn="l">
              <a:buClrTx/>
              <a:buSzTx/>
              <a:buFontTx/>
            </a:pPr>
            <a:r>
              <a:rPr lang="en-IN" sz="2000" b="1" u="sng"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rPr>
              <a:t>3. EDA</a:t>
            </a:r>
          </a:p>
          <a:p>
            <a:pPr algn="l">
              <a:buClrTx/>
              <a:buSzTx/>
              <a:buFontTx/>
            </a:pPr>
            <a:endParaRPr lang="en-IN" sz="2000" b="1" u="sng"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endParaRPr>
          </a:p>
          <a:p>
            <a:pPr algn="l">
              <a:buClrTx/>
              <a:buSzTx/>
              <a:buFontTx/>
            </a:pPr>
            <a:r>
              <a:rPr lang="en-IN" sz="2000" b="1" u="sng"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rPr>
              <a:t>4. Correlations</a:t>
            </a:r>
          </a:p>
          <a:p>
            <a:pPr algn="l">
              <a:buClrTx/>
              <a:buSzTx/>
              <a:buFontTx/>
            </a:pPr>
            <a:endParaRPr lang="en-IN" sz="2000" b="1" u="sng"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endParaRPr>
          </a:p>
          <a:p>
            <a:pPr algn="l">
              <a:buClrTx/>
              <a:buSzTx/>
              <a:buFontTx/>
            </a:pPr>
            <a:r>
              <a:rPr lang="en-IN" sz="2000" b="1" u="sng"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rPr>
              <a:t>5. Model Evaluation</a:t>
            </a:r>
          </a:p>
          <a:p>
            <a:pPr algn="l">
              <a:buClrTx/>
              <a:buSzTx/>
              <a:buFontTx/>
            </a:pPr>
            <a:endParaRPr lang="en-IN" sz="2000" b="1" u="sng"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endParaRPr>
          </a:p>
          <a:p>
            <a:pPr algn="l">
              <a:buClrTx/>
              <a:buSzTx/>
              <a:buFontTx/>
            </a:pPr>
            <a:r>
              <a:rPr lang="en-IN" sz="2000" b="1" u="sng"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rPr>
              <a:t>6. Observations</a:t>
            </a:r>
          </a:p>
          <a:p>
            <a:pPr algn="l">
              <a:buClrTx/>
              <a:buSzTx/>
              <a:buFontTx/>
            </a:pPr>
            <a:endParaRPr lang="en-IN" sz="2000" b="1" u="sng"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endParaRPr>
          </a:p>
          <a:p>
            <a:pPr algn="l">
              <a:buClrTx/>
              <a:buSzTx/>
              <a:buFontTx/>
            </a:pPr>
            <a:r>
              <a:rPr lang="en-IN" sz="2000" b="1" u="sng"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rPr>
              <a:t>7. Conclusion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513080" y="0"/>
            <a:ext cx="10688955" cy="6722745"/>
          </a:xfrm>
          <a:prstGeom prst="rect">
            <a:avLst/>
          </a:prstGeom>
        </p:spPr>
        <p:txBody>
          <a:bodyPr wrap="square">
            <a:noAutofit/>
          </a:bodyPr>
          <a:lstStyle/>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US" altLang="en-IN" sz="2000" b="1" u="sng" dirty="0">
                <a:solidFill>
                  <a:srgbClr val="C00000"/>
                </a:solidFill>
                <a:effectLst>
                  <a:outerShdw blurRad="38100" dist="38100" dir="2700000" algn="tl">
                    <a:srgbClr val="000000">
                      <a:alpha val="43137"/>
                    </a:srgbClr>
                  </a:outerShdw>
                </a:effectLst>
                <a:latin typeface="SerpentineEF" charset="0"/>
                <a:cs typeface="SerpentineEF" charset="0"/>
              </a:rPr>
              <a:t>P</a:t>
            </a:r>
            <a:r>
              <a:rPr lang="en-IN" sz="2000" b="1" u="sng" dirty="0">
                <a:solidFill>
                  <a:srgbClr val="C00000"/>
                </a:solidFill>
                <a:effectLst>
                  <a:outerShdw blurRad="38100" dist="38100" dir="2700000" algn="tl">
                    <a:srgbClr val="000000">
                      <a:alpha val="43137"/>
                    </a:srgbClr>
                  </a:outerShdw>
                </a:effectLst>
                <a:latin typeface="SerpentineEF" charset="0"/>
                <a:cs typeface="SerpentineEF" charset="0"/>
              </a:rPr>
              <a:t>ROBLEM STATEMENT</a:t>
            </a:r>
            <a:endParaRPr lang="en-IN" b="1" u="sng"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endParaRPr lang="en-IN" b="1" u="sng" dirty="0">
              <a:solidFill>
                <a:srgbClr val="C00000"/>
              </a:solidFill>
              <a:latin typeface="Times New Roman" panose="02020603050405020304" pitchFamily="18" charset="0"/>
              <a:cs typeface="Times New Roman" panose="02020603050405020304" pitchFamily="18" charset="0"/>
            </a:endParaRPr>
          </a:p>
          <a:p>
            <a:pPr algn="l">
              <a:buClrTx/>
              <a:buSzTx/>
              <a:buFontTx/>
            </a:pPr>
            <a:r>
              <a:rPr lang="en-IN" sz="2000" b="1" u="sng"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rPr>
              <a:t>An education company named X Education sells online courses to industry professionals. On any given day, many professionals who are interested in the courses land on their website and browse for courses. They have a process of form filling on their website after which the company treats that individual as a lead.</a:t>
            </a:r>
          </a:p>
          <a:p>
            <a:pPr algn="l">
              <a:buClrTx/>
              <a:buSzTx/>
              <a:buFontTx/>
            </a:pPr>
            <a:endParaRPr lang="en-IN" sz="2000" b="1" u="sng"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endParaRPr>
          </a:p>
          <a:p>
            <a:pPr algn="l">
              <a:buClrTx/>
              <a:buSzTx/>
              <a:buFontTx/>
            </a:pPr>
            <a:r>
              <a:rPr lang="en-IN" sz="2000" b="1" u="sng"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rPr>
              <a:t>Once these leads are acquired, employees from the sales team start making calls, writing emails, etc. Through this process, some of the leads get converted while most do not.</a:t>
            </a:r>
          </a:p>
          <a:p>
            <a:pPr algn="l">
              <a:buClrTx/>
              <a:buSzTx/>
              <a:buFontTx/>
            </a:pPr>
            <a:endParaRPr lang="en-IN" sz="2000" b="1" u="sng"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endParaRPr>
          </a:p>
          <a:p>
            <a:pPr algn="l">
              <a:buClrTx/>
              <a:buSzTx/>
              <a:buFontTx/>
            </a:pPr>
            <a:r>
              <a:rPr lang="en-IN" sz="2000" b="1" u="sng"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rPr>
              <a:t>The typical lead conversion rate at X Education is around 30%. Now, this means if, say, they acquire 100 leads in a day, only about 30 of them are converted. To make this process more efficient, the company wishes to identify the most potential leads, also known as Hot Leads.</a:t>
            </a:r>
          </a:p>
          <a:p>
            <a:pPr algn="l">
              <a:buClrTx/>
              <a:buSzTx/>
              <a:buFontTx/>
            </a:pPr>
            <a:endParaRPr lang="en-IN" sz="2000" b="1" u="sng"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endParaRPr>
          </a:p>
          <a:p>
            <a:pPr algn="l">
              <a:buClrTx/>
              <a:buSzTx/>
              <a:buFontTx/>
            </a:pPr>
            <a:r>
              <a:rPr lang="en-IN" sz="2000" b="1" u="sng"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rPr>
              <a:t>If they successfully identify this set of leads, the lead conversion rate should go up as the sales team will now be focusing more on communicating with the potential leads rather than making calls to everyone.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452673" y="1394234"/>
            <a:ext cx="8691327" cy="3446145"/>
          </a:xfrm>
          <a:prstGeom prst="rect">
            <a:avLst/>
          </a:prstGeom>
        </p:spPr>
        <p:txBody>
          <a:bodyPr wrap="square">
            <a:spAutoFit/>
          </a:bodyPr>
          <a:lstStyle/>
          <a:p>
            <a:pPr algn="l">
              <a:buClrTx/>
              <a:buSzTx/>
              <a:buFontTx/>
            </a:pPr>
            <a:r>
              <a:rPr lang="en-IN" sz="2000" b="1" u="sng" dirty="0">
                <a:solidFill>
                  <a:srgbClr val="C00000"/>
                </a:solidFill>
                <a:effectLst>
                  <a:outerShdw blurRad="38100" dist="38100" dir="2700000" algn="tl">
                    <a:srgbClr val="000000">
                      <a:alpha val="43137"/>
                    </a:srgbClr>
                  </a:outerShdw>
                </a:effectLst>
                <a:latin typeface="SerpentineEF" charset="0"/>
                <a:cs typeface="SerpentineEF" charset="0"/>
              </a:rPr>
              <a:t>BUSINESS OBJECTIVE</a:t>
            </a:r>
          </a:p>
          <a:p>
            <a:endParaRPr lang="en-IN" dirty="0">
              <a:solidFill>
                <a:srgbClr val="C00000"/>
              </a:solidFill>
              <a:latin typeface="Times New Roman" panose="02020603050405020304" pitchFamily="18" charset="0"/>
              <a:cs typeface="Times New Roman" panose="02020603050405020304" pitchFamily="18" charset="0"/>
            </a:endParaRPr>
          </a:p>
          <a:p>
            <a:pPr algn="l">
              <a:buClrTx/>
              <a:buSzTx/>
              <a:buFontTx/>
            </a:pPr>
            <a:r>
              <a:rPr lang="en-IN" sz="2000" b="1" u="sng"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rPr>
              <a:t>Lead X wants us to build a model to give every lead a lead score between 0-100, so that they can identify the Hot Leads and increase their conversion rate as well.</a:t>
            </a:r>
          </a:p>
          <a:p>
            <a:pPr algn="l">
              <a:buClrTx/>
              <a:buSzTx/>
              <a:buFontTx/>
            </a:pPr>
            <a:endParaRPr lang="en-IN" sz="2000" b="1" u="sng"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endParaRPr>
          </a:p>
          <a:p>
            <a:pPr algn="l">
              <a:buClrTx/>
              <a:buSzTx/>
              <a:buFontTx/>
            </a:pPr>
            <a:r>
              <a:rPr lang="en-IN" sz="2000" b="1" u="sng"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rPr>
              <a:t>The CEO wants to achieve a lead conversion rate of 80%.</a:t>
            </a:r>
          </a:p>
          <a:p>
            <a:pPr algn="l">
              <a:buClrTx/>
              <a:buSzTx/>
              <a:buFontTx/>
            </a:pPr>
            <a:endParaRPr lang="en-IN" sz="2000" b="1" u="sng"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endParaRPr>
          </a:p>
          <a:p>
            <a:pPr algn="l">
              <a:buClrTx/>
              <a:buSzTx/>
              <a:buFontTx/>
            </a:pPr>
            <a:r>
              <a:rPr lang="en-IN" sz="2000" b="1" u="sng"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rPr>
              <a:t>They want the model to be able to handle future constraints as well, like peak time actions required, how to utilize full manpower, and after achieving the target, what should be the approaches.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697002" y="1361304"/>
            <a:ext cx="8492265" cy="4338320"/>
          </a:xfrm>
          <a:prstGeom prst="rect">
            <a:avLst/>
          </a:prstGeom>
        </p:spPr>
        <p:txBody>
          <a:bodyPr wrap="square">
            <a:spAutoFit/>
          </a:bodyPr>
          <a:lstStyle/>
          <a:p>
            <a:pPr algn="l">
              <a:buClrTx/>
              <a:buSzTx/>
              <a:buFontTx/>
            </a:pPr>
            <a:r>
              <a:rPr lang="en-IN" sz="2000" b="1" u="sng" dirty="0">
                <a:solidFill>
                  <a:srgbClr val="C00000"/>
                </a:solidFill>
                <a:effectLst>
                  <a:outerShdw blurRad="38100" dist="38100" dir="2700000" algn="tl">
                    <a:srgbClr val="000000">
                      <a:alpha val="43137"/>
                    </a:srgbClr>
                  </a:outerShdw>
                </a:effectLst>
                <a:latin typeface="SerpentineEF" charset="0"/>
                <a:cs typeface="SerpentineEF" charset="0"/>
              </a:rPr>
              <a:t>Problem Approach</a:t>
            </a:r>
          </a:p>
          <a:p>
            <a:pPr algn="l">
              <a:buClrTx/>
              <a:buSzTx/>
              <a:buFontTx/>
            </a:pPr>
            <a:endParaRPr lang="en-IN" sz="2000" b="1" u="sng" dirty="0">
              <a:solidFill>
                <a:srgbClr val="C00000"/>
              </a:solidFill>
              <a:effectLst>
                <a:outerShdw blurRad="38100" dist="38100" dir="2700000" algn="tl">
                  <a:srgbClr val="000000">
                    <a:alpha val="43137"/>
                  </a:srgbClr>
                </a:outerShdw>
              </a:effectLst>
              <a:latin typeface="SerpentineEF" charset="0"/>
              <a:cs typeface="SerpentineEF" charset="0"/>
            </a:endParaRPr>
          </a:p>
          <a:p>
            <a:endParaRPr lang="en-US" b="1" u="sng" dirty="0">
              <a:solidFill>
                <a:srgbClr val="C00000"/>
              </a:solidFill>
              <a:latin typeface="Times New Roman" panose="02020603050405020304" pitchFamily="18" charset="0"/>
              <a:cs typeface="Times New Roman" panose="02020603050405020304" pitchFamily="18" charset="0"/>
            </a:endParaRPr>
          </a:p>
          <a:p>
            <a:pPr marL="342900" indent="-342900" algn="l">
              <a:buClrTx/>
              <a:buSzTx/>
              <a:buFont typeface="Wingdings" panose="05000000000000000000" charset="0"/>
              <a:buChar char="v"/>
            </a:pPr>
            <a:r>
              <a:rPr lang="en-IN" sz="2000" b="1" u="sng"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rPr>
              <a:t>Importing the data and inspecting the data frame</a:t>
            </a:r>
          </a:p>
          <a:p>
            <a:pPr marL="342900" indent="-342900" algn="l">
              <a:buClrTx/>
              <a:buSzTx/>
              <a:buFont typeface="Wingdings" panose="05000000000000000000" charset="0"/>
              <a:buChar char="v"/>
            </a:pPr>
            <a:r>
              <a:rPr lang="en-IN" sz="2000" b="1" u="sng"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rPr>
              <a:t>Data Preparation</a:t>
            </a:r>
          </a:p>
          <a:p>
            <a:pPr marL="342900" indent="-342900" algn="l">
              <a:buClrTx/>
              <a:buSzTx/>
              <a:buFont typeface="Wingdings" panose="05000000000000000000" charset="0"/>
              <a:buChar char="v"/>
            </a:pPr>
            <a:r>
              <a:rPr lang="en-IN" sz="2000" b="1" u="sng"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rPr>
              <a:t>EDA</a:t>
            </a:r>
          </a:p>
          <a:p>
            <a:pPr marL="342900" indent="-342900" algn="l">
              <a:buClrTx/>
              <a:buSzTx/>
              <a:buFont typeface="Wingdings" panose="05000000000000000000" charset="0"/>
              <a:buChar char="v"/>
            </a:pPr>
            <a:r>
              <a:rPr lang="en-IN" sz="2000" b="1" u="sng"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rPr>
              <a:t>Dummy variable creation</a:t>
            </a:r>
          </a:p>
          <a:p>
            <a:pPr marL="342900" indent="-342900" algn="l">
              <a:buClrTx/>
              <a:buSzTx/>
              <a:buFont typeface="Wingdings" panose="05000000000000000000" charset="0"/>
              <a:buChar char="v"/>
            </a:pPr>
            <a:r>
              <a:rPr lang="en-IN" sz="2000" b="1" u="sng"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rPr>
              <a:t>Test Train Split</a:t>
            </a:r>
          </a:p>
          <a:p>
            <a:pPr marL="342900" indent="-342900" algn="l">
              <a:buClrTx/>
              <a:buSzTx/>
              <a:buFont typeface="Wingdings" panose="05000000000000000000" charset="0"/>
              <a:buChar char="v"/>
            </a:pPr>
            <a:r>
              <a:rPr lang="en-IN" sz="2000" b="1" u="sng"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rPr>
              <a:t>Corrections</a:t>
            </a:r>
          </a:p>
          <a:p>
            <a:pPr marL="342900" indent="-342900" algn="l">
              <a:buClrTx/>
              <a:buSzTx/>
              <a:buFont typeface="Wingdings" panose="05000000000000000000" charset="0"/>
              <a:buChar char="v"/>
            </a:pPr>
            <a:r>
              <a:rPr lang="en-IN" sz="2000" b="1" u="sng"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rPr>
              <a:t>Features Scaling</a:t>
            </a:r>
          </a:p>
          <a:p>
            <a:pPr marL="342900" indent="-342900" algn="l">
              <a:buClrTx/>
              <a:buSzTx/>
              <a:buFont typeface="Wingdings" panose="05000000000000000000" charset="0"/>
              <a:buChar char="v"/>
            </a:pPr>
            <a:r>
              <a:rPr lang="en-IN" sz="2000" b="1" u="sng"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rPr>
              <a:t>Model Building (RFI Required VIF and PVALUES)</a:t>
            </a:r>
          </a:p>
          <a:p>
            <a:pPr marL="342900" indent="-342900" algn="l">
              <a:buClrTx/>
              <a:buSzTx/>
              <a:buFont typeface="Wingdings" panose="05000000000000000000" charset="0"/>
              <a:buChar char="v"/>
            </a:pPr>
            <a:r>
              <a:rPr lang="en-IN" sz="2000" b="1" u="sng"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rPr>
              <a:t>Making Prediction On Test Set</a:t>
            </a:r>
          </a:p>
          <a:p>
            <a:pPr marL="342900" indent="-342900" algn="l">
              <a:buClrTx/>
              <a:buSzTx/>
              <a:buFont typeface="Wingdings" panose="05000000000000000000" charset="0"/>
              <a:buChar char="v"/>
            </a:pPr>
            <a:r>
              <a:rPr lang="en-IN" sz="2000" b="1" u="sng"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rPr>
              <a:t>Model Evalution</a:t>
            </a:r>
          </a:p>
          <a:p>
            <a:endParaRPr lang="en-IN" b="1" u="sng"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4091940" y="330200"/>
            <a:ext cx="3138805" cy="398780"/>
          </a:xfrm>
          <a:prstGeom prst="rect">
            <a:avLst/>
          </a:prstGeom>
        </p:spPr>
        <p:txBody>
          <a:bodyPr wrap="square">
            <a:spAutoFit/>
          </a:bodyPr>
          <a:lstStyle/>
          <a:p>
            <a:pPr algn="l">
              <a:buClrTx/>
              <a:buSzTx/>
              <a:buFontTx/>
            </a:pPr>
            <a:r>
              <a:rPr lang="en-IN" sz="2000" b="1" u="sng" dirty="0">
                <a:solidFill>
                  <a:srgbClr val="C00000"/>
                </a:solidFill>
                <a:effectLst>
                  <a:outerShdw blurRad="38100" dist="38100" dir="2700000" algn="tl">
                    <a:srgbClr val="000000">
                      <a:alpha val="43137"/>
                    </a:srgbClr>
                  </a:outerShdw>
                </a:effectLst>
                <a:latin typeface="SerpentineEF" charset="0"/>
                <a:cs typeface="SerpentineEF" charset="0"/>
              </a:rPr>
              <a:t>EDA-Data Cleaning</a:t>
            </a:r>
          </a:p>
        </p:txBody>
      </p:sp>
      <p:pic>
        <p:nvPicPr>
          <p:cNvPr id="3" name="Picture 2"/>
          <p:cNvPicPr>
            <a:picLocks noChangeAspect="1"/>
          </p:cNvPicPr>
          <p:nvPr/>
        </p:nvPicPr>
        <p:blipFill rotWithShape="1">
          <a:blip r:embed="rId2" cstate="screen"/>
          <a:srcRect l="-101" t="26563" r="30847" b="11351"/>
          <a:stretch>
            <a:fillRect/>
          </a:stretch>
        </p:blipFill>
        <p:spPr>
          <a:xfrm>
            <a:off x="497941" y="859527"/>
            <a:ext cx="4725909" cy="2669071"/>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5292" t="30563" r="6211" b="15031"/>
          <a:stretch>
            <a:fillRect/>
          </a:stretch>
        </p:blipFill>
        <p:spPr>
          <a:xfrm>
            <a:off x="5821380" y="859527"/>
            <a:ext cx="5785164" cy="2584699"/>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15038" t="30243" r="32143" b="26713"/>
          <a:stretch>
            <a:fillRect/>
          </a:stretch>
        </p:blipFill>
        <p:spPr>
          <a:xfrm>
            <a:off x="2833734" y="3874883"/>
            <a:ext cx="5655486" cy="270698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872901" y="953807"/>
            <a:ext cx="10028555" cy="1014730"/>
          </a:xfrm>
          <a:prstGeom prst="rect">
            <a:avLst/>
          </a:prstGeom>
        </p:spPr>
        <p:txBody>
          <a:bodyPr wrap="none">
            <a:spAutoFit/>
          </a:bodyPr>
          <a:lstStyle/>
          <a:p>
            <a:r>
              <a:rPr lang="en-IN" sz="2000" b="1" u="sng" dirty="0">
                <a:solidFill>
                  <a:srgbClr val="C00000"/>
                </a:solidFill>
                <a:effectLst>
                  <a:outerShdw blurRad="38100" dist="38100" dir="2700000" algn="tl">
                    <a:srgbClr val="000000">
                      <a:alpha val="43137"/>
                    </a:srgbClr>
                  </a:outerShdw>
                </a:effectLst>
                <a:latin typeface="SerpentineEF" charset="0"/>
                <a:cs typeface="SerpentineEF" charset="0"/>
              </a:rPr>
              <a:t>Specilization</a:t>
            </a:r>
            <a:endParaRPr lang="en-US" b="1" u="sng" dirty="0">
              <a:solidFill>
                <a:srgbClr val="C00000"/>
              </a:solidFill>
            </a:endParaRPr>
          </a:p>
          <a:p>
            <a:pPr indent="0" algn="l">
              <a:buClrTx/>
              <a:buSzTx/>
              <a:buNone/>
            </a:pPr>
            <a:r>
              <a:rPr lang="en-IN" sz="2000" b="1"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rPr>
              <a:t>Lead From HR, Finance And Marketing Management Specilization are High Probability </a:t>
            </a:r>
          </a:p>
          <a:p>
            <a:pPr indent="0" algn="l">
              <a:buClrTx/>
              <a:buSzTx/>
              <a:buNone/>
            </a:pPr>
            <a:r>
              <a:rPr lang="en-IN" sz="2000" b="1"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rPr>
              <a:t>To Convert.</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0792" t="42564" r="25113" b="9752"/>
          <a:stretch>
            <a:fillRect/>
          </a:stretch>
        </p:blipFill>
        <p:spPr>
          <a:xfrm>
            <a:off x="1774479" y="2027977"/>
            <a:ext cx="8800760" cy="436377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30517" y="265744"/>
            <a:ext cx="10495915" cy="675640"/>
          </a:xfrm>
          <a:prstGeom prst="rect">
            <a:avLst/>
          </a:prstGeom>
        </p:spPr>
        <p:txBody>
          <a:bodyPr wrap="none">
            <a:spAutoFit/>
          </a:bodyPr>
          <a:lstStyle/>
          <a:p>
            <a:r>
              <a:rPr lang="en-US" b="1" u="sng"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LEAD SOURCE AND LEAD</a:t>
            </a:r>
          </a:p>
          <a:p>
            <a:r>
              <a:rPr lang="en-IN" sz="2000" b="1"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rPr>
              <a:t>Origin in lead source  the lead through Google and Direct Traffic Hhi Probability To Convert</a:t>
            </a:r>
            <a:endParaRPr lang="en-IN" dirty="0">
              <a:solidFill>
                <a:srgbClr val="C0000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339" t="28643" r="33033" b="11511"/>
          <a:stretch>
            <a:fillRect/>
          </a:stretch>
        </p:blipFill>
        <p:spPr>
          <a:xfrm>
            <a:off x="465494" y="1105066"/>
            <a:ext cx="5631351" cy="2933322"/>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5734" t="28163" r="10531" b="11671"/>
          <a:stretch>
            <a:fillRect/>
          </a:stretch>
        </p:blipFill>
        <p:spPr>
          <a:xfrm>
            <a:off x="6518494" y="1040736"/>
            <a:ext cx="4861712" cy="3061983"/>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10981" t="33923" r="23943" b="23032"/>
          <a:stretch>
            <a:fillRect/>
          </a:stretch>
        </p:blipFill>
        <p:spPr>
          <a:xfrm>
            <a:off x="2403695" y="4231379"/>
            <a:ext cx="6804153" cy="253155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13852" y="330079"/>
            <a:ext cx="9916563" cy="1014730"/>
          </a:xfrm>
          <a:prstGeom prst="rect">
            <a:avLst/>
          </a:prstGeom>
        </p:spPr>
        <p:txBody>
          <a:bodyPr wrap="square">
            <a:spAutoFit/>
          </a:bodyPr>
          <a:lstStyle/>
          <a:p>
            <a:r>
              <a:rPr lang="en-IN" sz="2000" b="1" u="sng" dirty="0">
                <a:solidFill>
                  <a:srgbClr val="C00000"/>
                </a:solidFill>
                <a:effectLst>
                  <a:outerShdw blurRad="38100" dist="38100" dir="2700000" algn="tl">
                    <a:srgbClr val="000000">
                      <a:alpha val="43137"/>
                    </a:srgbClr>
                  </a:outerShdw>
                </a:effectLst>
                <a:latin typeface="SerpentineEF" charset="0"/>
                <a:cs typeface="SerpentineEF" charset="0"/>
              </a:rPr>
              <a:t>LAST LEAD ACTIVITY</a:t>
            </a:r>
          </a:p>
          <a:p>
            <a:pPr algn="l">
              <a:buClrTx/>
              <a:buSzTx/>
              <a:buFontTx/>
            </a:pPr>
            <a:r>
              <a:rPr lang="en-IN" sz="2000" b="1"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rPr>
              <a:t>LEADS WHICH ARE OPENING EMAIL HAVE HIGH PROBABILITY TO CONVERT, </a:t>
            </a:r>
          </a:p>
          <a:p>
            <a:pPr algn="l">
              <a:buClrTx/>
              <a:buSzTx/>
              <a:buFontTx/>
            </a:pPr>
            <a:r>
              <a:rPr lang="en-IN" sz="2000" b="1" dirty="0">
                <a:solidFill>
                  <a:srgbClr val="C00000"/>
                </a:solidFill>
                <a:effectLst>
                  <a:outerShdw blurRad="38100" dist="38100" dir="2700000" algn="tl">
                    <a:srgbClr val="000000">
                      <a:alpha val="43137"/>
                    </a:srgbClr>
                  </a:outerShdw>
                </a:effectLst>
                <a:latin typeface="Bahnschrift" panose="020B0502040204020203" charset="0"/>
                <a:cs typeface="Bahnschrift" panose="020B0502040204020203" charset="0"/>
              </a:rPr>
              <a:t>SENDING SMS WILL ALSO BENEFIT</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0162" t="29603" r="20432" b="20312"/>
          <a:stretch>
            <a:fillRect/>
          </a:stretch>
        </p:blipFill>
        <p:spPr>
          <a:xfrm>
            <a:off x="624689" y="1403287"/>
            <a:ext cx="10728790" cy="5088048"/>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TM02900743[[fn=Organic]]</Template>
  <TotalTime>23</TotalTime>
  <Words>618</Words>
  <Application>Microsoft Office PowerPoint</Application>
  <PresentationFormat>Widescreen</PresentationFormat>
  <Paragraphs>96</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Bahnschrift</vt:lpstr>
      <vt:lpstr>Garamond</vt:lpstr>
      <vt:lpstr>SerpentineEF</vt:lpstr>
      <vt:lpstr>Times New Roman</vt:lpstr>
      <vt:lpstr>Wingdings</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LEAD SCORING CASE STUDY USING LOGISTIC REGRESSION SUBMITTED BY: Rajat Meshram</dc:title>
  <dc:creator>Rajat Meshram</dc:creator>
  <cp:lastModifiedBy>Krishna Kakarla</cp:lastModifiedBy>
  <cp:revision>19</cp:revision>
  <dcterms:created xsi:type="dcterms:W3CDTF">2025-07-21T16:18:00Z</dcterms:created>
  <dcterms:modified xsi:type="dcterms:W3CDTF">2025-11-07T04:26:41Z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F80ED7BF3F284169B4C613D95E5907C1_13</vt:lpwstr>
  </property>
  <property fmtid="{D5CDD505-2E9C-101B-9397-08002B2CF9AE}" pid="3" name="KSOProductBuildVer">
    <vt:lpwstr>1033-12.2.0.22549</vt:lpwstr>
  </property>
</Properties>
</file>